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25"/>
  </p:notesMasterIdLst>
  <p:handoutMasterIdLst>
    <p:handoutMasterId r:id="rId26"/>
  </p:handoutMasterIdLst>
  <p:sldIdLst>
    <p:sldId id="259" r:id="rId2"/>
    <p:sldId id="273" r:id="rId3"/>
    <p:sldId id="316" r:id="rId4"/>
    <p:sldId id="419" r:id="rId5"/>
    <p:sldId id="420" r:id="rId6"/>
    <p:sldId id="435" r:id="rId7"/>
    <p:sldId id="434" r:id="rId8"/>
    <p:sldId id="421" r:id="rId9"/>
    <p:sldId id="422" r:id="rId10"/>
    <p:sldId id="389" r:id="rId11"/>
    <p:sldId id="324" r:id="rId12"/>
    <p:sldId id="536" r:id="rId13"/>
    <p:sldId id="433" r:id="rId14"/>
    <p:sldId id="331" r:id="rId15"/>
    <p:sldId id="524" r:id="rId16"/>
    <p:sldId id="528" r:id="rId17"/>
    <p:sldId id="529" r:id="rId18"/>
    <p:sldId id="530" r:id="rId19"/>
    <p:sldId id="338" r:id="rId20"/>
    <p:sldId id="339" r:id="rId21"/>
    <p:sldId id="535" r:id="rId22"/>
    <p:sldId id="533" r:id="rId23"/>
    <p:sldId id="404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3"/>
  </p:normalViewPr>
  <p:slideViewPr>
    <p:cSldViewPr snapToGrid="0" snapToObjects="1">
      <p:cViewPr varScale="1">
        <p:scale>
          <a:sx n="90" d="100"/>
          <a:sy n="90" d="100"/>
        </p:scale>
        <p:origin x="8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A13AF0A-A9A4-BE48-88AA-53C06653AC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49B5EA-9600-8645-9A56-CA67A02E91C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A27D5-2B31-4148-8F09-41B041CA7FD9}" type="datetimeFigureOut">
              <a:rPr lang="en-US" smtClean="0"/>
              <a:t>11/7/18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05BF89-FDB7-6B47-B23F-8F4BE2DBEC4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12A44B-DC07-3042-9236-88C2D0FE03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8F3EBA-3D14-E84A-BF44-A07270C57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325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E8A466-5F0F-C743-AB53-ABC4C1FC3C69}" type="datetimeFigureOut">
              <a:rPr lang="en-US" smtClean="0"/>
              <a:t>11/7/18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BF6EA-35E5-5247-BA7E-CB043A7C4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04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088AFA6B-E491-1540-9E89-2D700AA623D1}" type="slidenum">
              <a:rPr lang="en-US" altLang="x-none" sz="1200"/>
              <a:pPr eaLnBrk="1" hangingPunct="1"/>
              <a:t>11</a:t>
            </a:fld>
            <a:endParaRPr lang="en-US" altLang="x-none" sz="12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>
                <a:latin typeface="Times New Roman" charset="0"/>
                <a:ea typeface="ＭＳ Ｐゴシック" charset="-128"/>
              </a:rPr>
              <a:t>15 or more employees but better to comply no matter how many employees.</a:t>
            </a:r>
          </a:p>
        </p:txBody>
      </p:sp>
    </p:spTree>
    <p:extLst>
      <p:ext uri="{BB962C8B-B14F-4D97-AF65-F5344CB8AC3E}">
        <p14:creationId xmlns:p14="http://schemas.microsoft.com/office/powerpoint/2010/main" val="986286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11920143-EB52-834D-9BA0-9BEEA75C0E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29F0A237-778A-B244-A1EB-138198B7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0207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143-EB52-834D-9BA0-9BEEA75C0E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A237-778A-B244-A1EB-138198B7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61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143-EB52-834D-9BA0-9BEEA75C0E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A237-778A-B244-A1EB-138198B7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94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143-EB52-834D-9BA0-9BEEA75C0E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A237-778A-B244-A1EB-138198B7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85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143-EB52-834D-9BA0-9BEEA75C0E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A237-778A-B244-A1EB-138198B7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6074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143-EB52-834D-9BA0-9BEEA75C0E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A237-778A-B244-A1EB-138198B7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91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143-EB52-834D-9BA0-9BEEA75C0E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A237-778A-B244-A1EB-138198B7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01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143-EB52-834D-9BA0-9BEEA75C0E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A237-778A-B244-A1EB-138198B7623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1081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143-EB52-834D-9BA0-9BEEA75C0E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A237-778A-B244-A1EB-138198B7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409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NLRCM_tex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85" y="6065838"/>
            <a:ext cx="4728633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80D227-7693-9E41-8C02-7ADE5117DDF0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487593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143-EB52-834D-9BA0-9BEEA75C0E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A237-778A-B244-A1EB-138198B7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392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143-EB52-834D-9BA0-9BEEA75C0E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A237-778A-B244-A1EB-138198B7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92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143-EB52-834D-9BA0-9BEEA75C0E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A237-778A-B244-A1EB-138198B7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090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143-EB52-834D-9BA0-9BEEA75C0E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A237-778A-B244-A1EB-138198B7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46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143-EB52-834D-9BA0-9BEEA75C0E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A237-778A-B244-A1EB-138198B7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13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143-EB52-834D-9BA0-9BEEA75C0E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A237-778A-B244-A1EB-138198B7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143-EB52-834D-9BA0-9BEEA75C0E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A237-778A-B244-A1EB-138198B7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987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0143-EB52-834D-9BA0-9BEEA75C0E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A237-778A-B244-A1EB-138198B7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44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920143-EB52-834D-9BA0-9BEEA75C0E7F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9F0A237-778A-B244-A1EB-138198B76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9331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FOUNDATIONS OF CHURCH HUMAN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930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FEDERAL LEGISLATION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400" dirty="0"/>
              <a:t>Civil Rights Legislation</a:t>
            </a:r>
          </a:p>
          <a:p>
            <a:r>
              <a:rPr lang="en-US" sz="2400" dirty="0"/>
              <a:t>Internal Revenue Act</a:t>
            </a:r>
          </a:p>
          <a:p>
            <a:r>
              <a:rPr lang="en-US" sz="2400" dirty="0"/>
              <a:t>Social Security Act</a:t>
            </a:r>
          </a:p>
          <a:p>
            <a:r>
              <a:rPr lang="en-US" sz="2400" dirty="0"/>
              <a:t>Family and Medical Leave Act</a:t>
            </a:r>
          </a:p>
          <a:p>
            <a:r>
              <a:rPr lang="en-US" sz="2400" dirty="0"/>
              <a:t>Americans with Disabilities Act</a:t>
            </a:r>
          </a:p>
          <a:p>
            <a:r>
              <a:rPr lang="en-US" sz="2400" dirty="0"/>
              <a:t>Age Discrimination Act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253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814388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x-none">
                <a:ea typeface="ＭＳ Ｐゴシック" charset="-128"/>
              </a:rPr>
              <a:t>EEO Legislation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x-none" sz="2400" dirty="0">
                <a:ea typeface="ＭＳ Ｐゴシック" charset="-128"/>
              </a:rPr>
              <a:t>Protected classes of employees:</a:t>
            </a: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Age</a:t>
            </a: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Gender (e.g. pregnancy) and sexual </a:t>
            </a:r>
            <a:r>
              <a:rPr lang="en-US" altLang="x-none" sz="2400" dirty="0" err="1">
                <a:ea typeface="ＭＳ Ｐゴシック" charset="-128"/>
              </a:rPr>
              <a:t>harrassment</a:t>
            </a:r>
            <a:endParaRPr lang="en-US" altLang="x-none" sz="2400" dirty="0">
              <a:ea typeface="ＭＳ Ｐゴシック" charset="-128"/>
            </a:endParaRP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Race, nationality, ethnic group, color</a:t>
            </a: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Religious preference</a:t>
            </a: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Disability</a:t>
            </a:r>
          </a:p>
        </p:txBody>
      </p:sp>
    </p:spTree>
    <p:extLst>
      <p:ext uri="{BB962C8B-B14F-4D97-AF65-F5344CB8AC3E}">
        <p14:creationId xmlns:p14="http://schemas.microsoft.com/office/powerpoint/2010/main" val="2856026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E1DC7-2D54-944C-A126-FEBA06DC1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Sexual </a:t>
            </a:r>
            <a:r>
              <a:rPr lang="en-US" dirty="0" err="1"/>
              <a:t>Harassement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4140C-178E-2845-90D4-FE9864153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Hostile Environment</a:t>
            </a:r>
          </a:p>
          <a:p>
            <a:r>
              <a:rPr lang="en-US" sz="2400" dirty="0"/>
              <a:t>Quid pro quo</a:t>
            </a:r>
          </a:p>
        </p:txBody>
      </p:sp>
    </p:spTree>
    <p:extLst>
      <p:ext uri="{BB962C8B-B14F-4D97-AF65-F5344CB8AC3E}">
        <p14:creationId xmlns:p14="http://schemas.microsoft.com/office/powerpoint/2010/main" val="522059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POLLING QUESTIONS: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Do you have written personnel policies?</a:t>
            </a:r>
          </a:p>
          <a:p>
            <a:r>
              <a:rPr lang="en-US" sz="2400" dirty="0"/>
              <a:t>Has each member of the staff been given a copy of these policies?</a:t>
            </a:r>
          </a:p>
        </p:txBody>
      </p:sp>
    </p:spTree>
    <p:extLst>
      <p:ext uri="{BB962C8B-B14F-4D97-AF65-F5344CB8AC3E}">
        <p14:creationId xmlns:p14="http://schemas.microsoft.com/office/powerpoint/2010/main" val="2771048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ea typeface="ＭＳ Ｐゴシック" charset="-128"/>
              </a:rPr>
              <a:t>PERSONNEL POLICIES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x-none" sz="2400" dirty="0">
                <a:ea typeface="ＭＳ Ｐゴシック" charset="-128"/>
              </a:rPr>
              <a:t>Why?</a:t>
            </a:r>
          </a:p>
          <a:p>
            <a:pPr eaLnBrk="1" hangingPunct="1"/>
            <a:endParaRPr lang="en-US" altLang="x-none" sz="2400" dirty="0">
              <a:ea typeface="ＭＳ Ｐゴシック" charset="-128"/>
            </a:endParaRPr>
          </a:p>
          <a:p>
            <a:pPr eaLnBrk="1" hangingPunct="1"/>
            <a:endParaRPr lang="en-US" altLang="x-none" sz="2400" dirty="0">
              <a:ea typeface="ＭＳ Ｐゴシック" charset="-128"/>
            </a:endParaRP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What?</a:t>
            </a:r>
          </a:p>
        </p:txBody>
      </p:sp>
    </p:spTree>
    <p:extLst>
      <p:ext uri="{BB962C8B-B14F-4D97-AF65-F5344CB8AC3E}">
        <p14:creationId xmlns:p14="http://schemas.microsoft.com/office/powerpoint/2010/main" val="1967821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2B9978C1-043B-9345-8DFF-2C688EBCC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Just Policies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68E66C1C-F810-ED4D-9442-5BE0DD07915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The implementation of a set of clear, written policies that are:</a:t>
            </a:r>
          </a:p>
          <a:p>
            <a:pPr lvl="1"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Consistent with civil law </a:t>
            </a:r>
          </a:p>
          <a:p>
            <a:pPr lvl="1"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Communicated to employees</a:t>
            </a:r>
          </a:p>
          <a:p>
            <a:pPr lvl="1"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Fairly and consistently applied</a:t>
            </a:r>
          </a:p>
          <a:p>
            <a:pPr lvl="1" eaLnBrk="1" hangingPunct="1">
              <a:buFontTx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Will in most cases result in a just work environment.</a:t>
            </a:r>
          </a:p>
        </p:txBody>
      </p:sp>
    </p:spTree>
    <p:extLst>
      <p:ext uri="{BB962C8B-B14F-4D97-AF65-F5344CB8AC3E}">
        <p14:creationId xmlns:p14="http://schemas.microsoft.com/office/powerpoint/2010/main" val="1802953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>
            <a:extLst>
              <a:ext uri="{FF2B5EF4-FFF2-40B4-BE49-F238E27FC236}">
                <a16:creationId xmlns:a16="http://schemas.microsoft.com/office/drawing/2014/main" id="{477D6FF5-B262-6144-B6ED-633ADB8F59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The policies and practices should be in writing.</a:t>
            </a:r>
          </a:p>
          <a:p>
            <a:pPr lvl="1"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Unwritten policies and transitory and can be arbitrarily applied</a:t>
            </a:r>
          </a:p>
          <a:p>
            <a:pPr lvl="1"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Written policies help to ensure that policies are thorough, clear and fair.</a:t>
            </a:r>
          </a:p>
        </p:txBody>
      </p:sp>
      <p:sp>
        <p:nvSpPr>
          <p:cNvPr id="56323" name="Title 3">
            <a:extLst>
              <a:ext uri="{FF2B5EF4-FFF2-40B4-BE49-F238E27FC236}">
                <a16:creationId xmlns:a16="http://schemas.microsoft.com/office/drawing/2014/main" id="{2192893C-618A-454C-AE32-203FB43D3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0728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B067DA11-681D-5F4B-B5F1-5C166644E3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0D2CC1A7-81A8-A442-9B3A-4377DEAAB4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The written policies and procedures should then be effectively communicated to staff.</a:t>
            </a:r>
          </a:p>
          <a:p>
            <a:pPr lvl="1"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Websites</a:t>
            </a:r>
          </a:p>
          <a:p>
            <a:pPr lvl="1"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Handbooks</a:t>
            </a:r>
          </a:p>
          <a:p>
            <a:pPr lvl="1"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Written acknowledgement of receipt</a:t>
            </a:r>
          </a:p>
        </p:txBody>
      </p:sp>
    </p:spTree>
    <p:extLst>
      <p:ext uri="{BB962C8B-B14F-4D97-AF65-F5344CB8AC3E}">
        <p14:creationId xmlns:p14="http://schemas.microsoft.com/office/powerpoint/2010/main" val="2408229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2BA3467D-2794-7E41-9B6E-C5B5A631EC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70AFF2B7-A116-9943-9897-E01404E321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Once established and communicated, just policies must be followed consistently.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Failure to apply policies consistently leads to feelings of unfairness on the part of both supervisors and staff.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9131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905" y="1911350"/>
            <a:ext cx="10131425" cy="4054997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en-US" altLang="x-none" sz="2400" dirty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altLang="x-none" sz="2400" dirty="0">
                <a:ea typeface="ＭＳ Ｐゴシック" charset="-128"/>
              </a:rPr>
              <a:t>Work conditions</a:t>
            </a:r>
          </a:p>
          <a:p>
            <a:pPr>
              <a:lnSpc>
                <a:spcPct val="90000"/>
              </a:lnSpc>
            </a:pPr>
            <a:r>
              <a:rPr lang="en-US" altLang="x-none" sz="2400" dirty="0">
                <a:ea typeface="ＭＳ Ｐゴシック" charset="-128"/>
              </a:rPr>
              <a:t>Employee compensation </a:t>
            </a:r>
          </a:p>
          <a:p>
            <a:pPr>
              <a:lnSpc>
                <a:spcPct val="90000"/>
              </a:lnSpc>
              <a:buFont typeface="Wingdings 2" charset="2"/>
              <a:buNone/>
            </a:pPr>
            <a:r>
              <a:rPr lang="en-US" altLang="x-none" sz="2400" dirty="0">
                <a:ea typeface="ＭＳ Ｐゴシック" charset="-128"/>
              </a:rPr>
              <a:t>	and benefits</a:t>
            </a:r>
          </a:p>
          <a:p>
            <a:pPr>
              <a:lnSpc>
                <a:spcPct val="90000"/>
              </a:lnSpc>
            </a:pPr>
            <a:r>
              <a:rPr lang="en-US" altLang="x-none" sz="2400" dirty="0">
                <a:ea typeface="ＭＳ Ｐゴシック" charset="-128"/>
              </a:rPr>
              <a:t>Vacation and leaves</a:t>
            </a:r>
          </a:p>
          <a:p>
            <a:pPr>
              <a:lnSpc>
                <a:spcPct val="90000"/>
              </a:lnSpc>
            </a:pPr>
            <a:r>
              <a:rPr lang="en-US" altLang="x-none" sz="2400" dirty="0">
                <a:ea typeface="ＭＳ Ｐゴシック" charset="-128"/>
              </a:rPr>
              <a:t>Employee evaluation</a:t>
            </a:r>
          </a:p>
          <a:p>
            <a:pPr>
              <a:lnSpc>
                <a:spcPct val="90000"/>
              </a:lnSpc>
            </a:pPr>
            <a:r>
              <a:rPr lang="en-US" altLang="x-none" sz="2400" dirty="0">
                <a:ea typeface="ＭＳ Ｐゴシック" charset="-128"/>
              </a:rPr>
              <a:t>Supervision</a:t>
            </a:r>
          </a:p>
          <a:p>
            <a:pPr>
              <a:lnSpc>
                <a:spcPct val="90000"/>
              </a:lnSpc>
            </a:pPr>
            <a:r>
              <a:rPr lang="en-US" altLang="x-none" sz="2400" dirty="0">
                <a:ea typeface="ＭＳ Ｐゴシック" charset="-128"/>
              </a:rPr>
              <a:t>Hiring and firing</a:t>
            </a:r>
          </a:p>
          <a:p>
            <a:pPr>
              <a:lnSpc>
                <a:spcPct val="90000"/>
              </a:lnSpc>
            </a:pPr>
            <a:r>
              <a:rPr lang="en-US" altLang="x-none" sz="2400" dirty="0">
                <a:ea typeface="ＭＳ Ｐゴシック" charset="-128"/>
              </a:rPr>
              <a:t>Nondiscrimination</a:t>
            </a:r>
          </a:p>
          <a:p>
            <a:pPr>
              <a:lnSpc>
                <a:spcPct val="90000"/>
              </a:lnSpc>
            </a:pPr>
            <a:endParaRPr lang="en-US" altLang="x-none" sz="2000" dirty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endParaRPr lang="en-US" altLang="x-none" sz="2000" dirty="0">
              <a:ea typeface="ＭＳ Ｐゴシック" charset="-128"/>
            </a:endParaRPr>
          </a:p>
        </p:txBody>
      </p:sp>
      <p:sp>
        <p:nvSpPr>
          <p:cNvPr id="98307" name="Footer Placeholder 6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200" dirty="0">
                <a:solidFill>
                  <a:schemeClr val="bg2"/>
                </a:solidFill>
              </a:rPr>
              <a:t>Copyright©2013 by Carol Fowler</a:t>
            </a:r>
          </a:p>
        </p:txBody>
      </p:sp>
      <p:sp>
        <p:nvSpPr>
          <p:cNvPr id="9830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301B1623-1AF9-C64B-BFC1-78F87867AF9A}" type="slidenum">
              <a:rPr lang="en-US" altLang="x-none" sz="1200">
                <a:solidFill>
                  <a:schemeClr val="tx2"/>
                </a:solidFill>
              </a:rPr>
              <a:pPr eaLnBrk="1" hangingPunct="1"/>
              <a:t>19</a:t>
            </a:fld>
            <a:endParaRPr lang="en-US" altLang="x-none" sz="1200">
              <a:solidFill>
                <a:schemeClr val="tx2"/>
              </a:solidFill>
            </a:endParaRPr>
          </a:p>
        </p:txBody>
      </p:sp>
      <p:sp>
        <p:nvSpPr>
          <p:cNvPr id="98309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altLang="x-none">
                <a:ea typeface="ＭＳ Ｐゴシック" charset="-128"/>
              </a:rPr>
              <a:t>Essential Policies</a:t>
            </a:r>
          </a:p>
        </p:txBody>
      </p:sp>
      <p:sp>
        <p:nvSpPr>
          <p:cNvPr id="98310" name="Content Placeholder 3"/>
          <p:cNvSpPr>
            <a:spLocks noGrp="1"/>
          </p:cNvSpPr>
          <p:nvPr>
            <p:ph sz="half" idx="4294967295"/>
          </p:nvPr>
        </p:nvSpPr>
        <p:spPr>
          <a:xfrm>
            <a:off x="8382000" y="1330325"/>
            <a:ext cx="3810000" cy="4046538"/>
          </a:xfrm>
        </p:spPr>
        <p:txBody>
          <a:bodyPr>
            <a:normAutofit fontScale="62500" lnSpcReduction="20000"/>
          </a:bodyPr>
          <a:lstStyle/>
          <a:p>
            <a:endParaRPr lang="en-US" altLang="x-none" dirty="0">
              <a:ea typeface="ＭＳ Ｐゴシック" charset="-128"/>
            </a:endParaRPr>
          </a:p>
          <a:p>
            <a:endParaRPr lang="en-US" altLang="x-none" dirty="0">
              <a:ea typeface="ＭＳ Ｐゴシック" charset="-128"/>
            </a:endParaRPr>
          </a:p>
          <a:p>
            <a:endParaRPr lang="en-US" altLang="x-none" sz="2400" dirty="0">
              <a:ea typeface="ＭＳ Ｐゴシック" charset="-128"/>
            </a:endParaRPr>
          </a:p>
          <a:p>
            <a:r>
              <a:rPr lang="en-US" altLang="x-none" sz="3400" dirty="0">
                <a:ea typeface="ＭＳ Ｐゴシック" charset="-128"/>
              </a:rPr>
              <a:t>Succession planning</a:t>
            </a:r>
          </a:p>
          <a:p>
            <a:r>
              <a:rPr lang="en-US" altLang="x-none" sz="3400" dirty="0">
                <a:ea typeface="ＭＳ Ｐゴシック" charset="-128"/>
              </a:rPr>
              <a:t>Grievance procedures</a:t>
            </a:r>
          </a:p>
          <a:p>
            <a:r>
              <a:rPr lang="en-US" altLang="x-none" sz="3400" dirty="0">
                <a:ea typeface="ＭＳ Ｐゴシック" charset="-128"/>
              </a:rPr>
              <a:t>Harassment</a:t>
            </a:r>
          </a:p>
          <a:p>
            <a:r>
              <a:rPr lang="en-US" altLang="x-none" sz="3400" dirty="0">
                <a:ea typeface="ＭＳ Ｐゴシック" charset="-128"/>
              </a:rPr>
              <a:t>Employee growth and development</a:t>
            </a:r>
          </a:p>
          <a:p>
            <a:r>
              <a:rPr lang="en-US" altLang="x-none" sz="3400" dirty="0">
                <a:ea typeface="ＭＳ Ｐゴシック" charset="-128"/>
              </a:rPr>
              <a:t>Confidentiality of lay and clergy</a:t>
            </a:r>
          </a:p>
          <a:p>
            <a:r>
              <a:rPr lang="en-US" altLang="x-none" sz="3400" dirty="0">
                <a:ea typeface="ＭＳ Ｐゴシック" charset="-128"/>
              </a:rPr>
              <a:t>Parishioner and organization records</a:t>
            </a:r>
          </a:p>
          <a:p>
            <a:endParaRPr lang="en-US" altLang="x-none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9836360"/>
      </p:ext>
    </p:extLst>
  </p:cSld>
  <p:clrMapOvr>
    <a:masterClrMapping/>
  </p:clrMapOvr>
  <p:transition spd="med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7578A52-5D87-9345-9A48-7B902DD220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chemeClr val="accent1"/>
                </a:solidFill>
                <a:ea typeface="ＭＳ Ｐゴシック" panose="020B0600070205080204" pitchFamily="34" charset="-128"/>
              </a:rPr>
              <a:t>REFLECTIONS ON THE PRESENT MOMENT</a:t>
            </a:r>
            <a:endParaRPr lang="en-US" altLang="en-US" b="1">
              <a:solidFill>
                <a:srgbClr val="00008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06A8A32-1528-8143-A2AF-ED6EE946FB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743200" y="2044700"/>
            <a:ext cx="7620000" cy="45847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700" b="1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SOME OF THE CURRENT REALITIES WHICH FACE CHURCH INSTITUTIONS INCLUDE</a:t>
            </a:r>
            <a:r>
              <a:rPr lang="en-US" altLang="en-US" sz="1700" b="1">
                <a:solidFill>
                  <a:srgbClr val="00808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:</a:t>
            </a:r>
          </a:p>
          <a:p>
            <a:pPr algn="ctr" eaLnBrk="1" hangingPunct="1">
              <a:lnSpc>
                <a:spcPct val="90000"/>
              </a:lnSpc>
            </a:pPr>
            <a:endParaRPr lang="en-US" altLang="en-US" sz="1700" b="1">
              <a:solidFill>
                <a:srgbClr val="00808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en-US" sz="1700" b="1">
                <a:latin typeface="Arial" panose="020B0604020202020204" pitchFamily="34" charset="0"/>
                <a:ea typeface="ＭＳ Ｐゴシック" panose="020B0600070205080204" pitchFamily="34" charset="-128"/>
              </a:rPr>
              <a:t>Living in a litigious society</a:t>
            </a:r>
          </a:p>
          <a:p>
            <a:pPr eaLnBrk="1" hangingPunct="1">
              <a:lnSpc>
                <a:spcPct val="90000"/>
              </a:lnSpc>
            </a:pPr>
            <a:endParaRPr lang="en-US" altLang="en-US" sz="1700" b="1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en-US" sz="1700" b="1">
                <a:latin typeface="Arial" panose="020B0604020202020204" pitchFamily="34" charset="0"/>
                <a:ea typeface="ＭＳ Ｐゴシック" panose="020B0600070205080204" pitchFamily="34" charset="-128"/>
              </a:rPr>
              <a:t>Moving from self-contained community to employer</a:t>
            </a:r>
          </a:p>
          <a:p>
            <a:pPr eaLnBrk="1" hangingPunct="1">
              <a:lnSpc>
                <a:spcPct val="90000"/>
              </a:lnSpc>
            </a:pPr>
            <a:endParaRPr lang="en-US" altLang="en-US" sz="1700" b="1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en-US" sz="1700" b="1">
                <a:latin typeface="Arial" panose="020B0604020202020204" pitchFamily="34" charset="0"/>
                <a:ea typeface="ＭＳ Ｐゴシック" panose="020B0600070205080204" pitchFamily="34" charset="-128"/>
              </a:rPr>
              <a:t>Facing the tension between the individual and the institution</a:t>
            </a:r>
          </a:p>
          <a:p>
            <a:pPr eaLnBrk="1" hangingPunct="1">
              <a:lnSpc>
                <a:spcPct val="90000"/>
              </a:lnSpc>
            </a:pPr>
            <a:endParaRPr lang="en-US" altLang="en-US" sz="1700" b="1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en-US" sz="1700" b="1">
                <a:latin typeface="Arial" panose="020B0604020202020204" pitchFamily="34" charset="0"/>
                <a:ea typeface="ＭＳ Ｐゴシック" panose="020B0600070205080204" pitchFamily="34" charset="-128"/>
              </a:rPr>
              <a:t>Rethinking how workers are formed and trained</a:t>
            </a:r>
          </a:p>
          <a:p>
            <a:pPr eaLnBrk="1" hangingPunct="1">
              <a:lnSpc>
                <a:spcPct val="90000"/>
              </a:lnSpc>
            </a:pPr>
            <a:endParaRPr lang="en-US" altLang="en-US" sz="1700" b="1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altLang="en-US" sz="1700" b="1">
                <a:latin typeface="Arial" panose="020B0604020202020204" pitchFamily="34" charset="0"/>
                <a:ea typeface="ＭＳ Ｐゴシック" panose="020B0600070205080204" pitchFamily="34" charset="-128"/>
              </a:rPr>
              <a:t>Recognizing the need for effective organization skills</a:t>
            </a:r>
            <a:endParaRPr lang="en-US" altLang="en-US" sz="1300" b="1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50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13822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385764"/>
            <a:ext cx="7772400" cy="119062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x-none">
                <a:ea typeface="ＭＳ Ｐゴシック" charset="-128"/>
              </a:rPr>
              <a:t>MISCELLANEOUS POLICIES AND PROCEDURES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x-none" sz="2400" dirty="0">
                <a:ea typeface="ＭＳ Ｐゴシック" charset="-128"/>
              </a:rPr>
              <a:t>Diversity						</a:t>
            </a: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Conflict of interest</a:t>
            </a: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Intellectual property</a:t>
            </a: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Other employment</a:t>
            </a: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Dress standards</a:t>
            </a: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Use of Parish Property</a:t>
            </a: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Transportation</a:t>
            </a: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Children in the workplace</a:t>
            </a:r>
          </a:p>
        </p:txBody>
      </p:sp>
    </p:spTree>
    <p:extLst>
      <p:ext uri="{BB962C8B-B14F-4D97-AF65-F5344CB8AC3E}">
        <p14:creationId xmlns:p14="http://schemas.microsoft.com/office/powerpoint/2010/main" val="29175948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B194465B-0CE9-774E-AD62-9DF5E570BB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MISCELLANEOUS POLICIES cont.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C7051F8B-2218-684A-ADB2-67A25373E5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Children in the workplace</a:t>
            </a:r>
          </a:p>
          <a:p>
            <a:pPr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Worker’s compensation</a:t>
            </a:r>
          </a:p>
          <a:p>
            <a:pPr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Personal leaves</a:t>
            </a:r>
          </a:p>
        </p:txBody>
      </p:sp>
    </p:spTree>
    <p:extLst>
      <p:ext uri="{BB962C8B-B14F-4D97-AF65-F5344CB8AC3E}">
        <p14:creationId xmlns:p14="http://schemas.microsoft.com/office/powerpoint/2010/main" val="2160852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8C7281FC-825C-364C-9A1A-24B75FB8AF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5400">
                <a:ea typeface="ＭＳ Ｐゴシック" panose="020B0600070205080204" pitchFamily="34" charset="-128"/>
              </a:rPr>
              <a:t>Policy Administration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0FFF0B42-B94F-3645-8A43-EB5826B7C5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Parish, school and agency administrators are responsible for communicating, administering and enforcing all personnel policies.</a:t>
            </a:r>
          </a:p>
          <a:p>
            <a:pPr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Employee handbooks</a:t>
            </a:r>
          </a:p>
        </p:txBody>
      </p:sp>
    </p:spTree>
    <p:extLst>
      <p:ext uri="{BB962C8B-B14F-4D97-AF65-F5344CB8AC3E}">
        <p14:creationId xmlns:p14="http://schemas.microsoft.com/office/powerpoint/2010/main" val="2520110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Questions/discussion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8"/>
            <a:r>
              <a:rPr lang="en-US" sz="9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Marker Felt Wide" charset="0"/>
                <a:ea typeface="Marker Felt Wide" charset="0"/>
                <a:cs typeface="Marker Felt Wide" charset="0"/>
              </a:rPr>
              <a:t>?</a:t>
            </a:r>
            <a:r>
              <a:rPr lang="en-US" sz="9000" b="1" dirty="0">
                <a:latin typeface="Marker Felt Wide" charset="0"/>
                <a:ea typeface="Marker Felt Wide" charset="0"/>
                <a:cs typeface="Marker Felt Wide" charset="0"/>
              </a:rPr>
              <a:t>              </a:t>
            </a:r>
            <a:r>
              <a:rPr lang="en-US" dirty="0"/>
              <a:t>?</a:t>
            </a:r>
            <a:endParaRPr lang="en-US" sz="9000" b="1" dirty="0">
              <a:latin typeface="Marker Felt Wide" charset="0"/>
              <a:ea typeface="Marker Felt Wide" charset="0"/>
              <a:cs typeface="Marker Felt Wi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217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ea typeface="ＭＳ Ｐゴシック" charset="-128"/>
              </a:rPr>
              <a:t>BASIC DEFINITIONS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x-none" sz="2400" dirty="0">
                <a:ea typeface="ＭＳ Ｐゴシック" charset="-128"/>
              </a:rPr>
              <a:t>Exempt</a:t>
            </a: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Non-exempt</a:t>
            </a: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At will employer</a:t>
            </a:r>
          </a:p>
          <a:p>
            <a:pPr eaLnBrk="1" hangingPunct="1"/>
            <a:r>
              <a:rPr lang="en-US" altLang="x-none" sz="2400" dirty="0">
                <a:ea typeface="ＭＳ Ｐゴシック" charset="-128"/>
              </a:rPr>
              <a:t>Just Cause employer</a:t>
            </a:r>
          </a:p>
          <a:p>
            <a:pPr lvl="2" eaLnBrk="1" hangingPunct="1">
              <a:buFont typeface="Wingdings" charset="2"/>
              <a:buChar char="§"/>
            </a:pPr>
            <a:endParaRPr lang="en-US" altLang="x-none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4027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667000" y="661988"/>
            <a:ext cx="7772400" cy="914400"/>
          </a:xfrm>
        </p:spPr>
        <p:txBody>
          <a:bodyPr>
            <a:normAutofit/>
          </a:bodyPr>
          <a:lstStyle/>
          <a:p>
            <a:r>
              <a:rPr lang="en-US" altLang="en-US" sz="5400">
                <a:ln>
                  <a:noFill/>
                </a:ln>
              </a:rPr>
              <a:t>Exempt</a:t>
            </a:r>
          </a:p>
        </p:txBody>
      </p:sp>
      <p:sp>
        <p:nvSpPr>
          <p:cNvPr id="7170" name="Rectangle 1027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Exempt employees are those who supervise two or more people, and have the authority to hire, fire, discipline, make salary increase recommendations, etc. </a:t>
            </a:r>
          </a:p>
          <a:p>
            <a:pPr>
              <a:buFontTx/>
              <a:buNone/>
            </a:pPr>
            <a:r>
              <a:rPr lang="en-US" altLang="en-US" sz="2400" dirty="0"/>
              <a:t>                          </a:t>
            </a:r>
            <a:r>
              <a:rPr lang="en-US" altLang="en-US" sz="2400" b="1" i="1" u="sng" dirty="0"/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1330642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661988"/>
            <a:ext cx="7772400" cy="914400"/>
          </a:xfrm>
        </p:spPr>
        <p:txBody>
          <a:bodyPr>
            <a:normAutofit/>
          </a:bodyPr>
          <a:lstStyle/>
          <a:p>
            <a:r>
              <a:rPr lang="en-US" altLang="en-US" sz="5400">
                <a:ln>
                  <a:noFill/>
                </a:ln>
              </a:rPr>
              <a:t>Exempt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4000"/>
              <a:t>Those whose positions require a specialized course of study generally obtained through a 4-year college degree program.</a:t>
            </a:r>
          </a:p>
        </p:txBody>
      </p:sp>
    </p:spTree>
    <p:extLst>
      <p:ext uri="{BB962C8B-B14F-4D97-AF65-F5344CB8AC3E}">
        <p14:creationId xmlns:p14="http://schemas.microsoft.com/office/powerpoint/2010/main" val="1883507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n>
                  <a:noFill/>
                </a:ln>
              </a:rPr>
              <a:t>SALARY BASIS TEST FOR EXEMPT	</a:t>
            </a:r>
          </a:p>
        </p:txBody>
      </p:sp>
      <p:sp>
        <p:nvSpPr>
          <p:cNvPr id="5734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Labor Dep’t. to change rules that will guarantee overtime pay to workers who are currently classified as exempt</a:t>
            </a:r>
          </a:p>
          <a:p>
            <a:r>
              <a:rPr lang="en-US" altLang="en-US" sz="2400" dirty="0"/>
              <a:t>Salary threshold will be nearly doubled from $23,660 annually or $455 per week to $47,476 per year or $970 per week</a:t>
            </a:r>
          </a:p>
          <a:p>
            <a:r>
              <a:rPr lang="en-US" altLang="en-US" sz="2400" dirty="0"/>
              <a:t>Teachers will remain exempt </a:t>
            </a:r>
          </a:p>
        </p:txBody>
      </p:sp>
    </p:spTree>
    <p:extLst>
      <p:ext uri="{BB962C8B-B14F-4D97-AF65-F5344CB8AC3E}">
        <p14:creationId xmlns:p14="http://schemas.microsoft.com/office/powerpoint/2010/main" val="2587483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NON-EXEMPT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All those employees who do not meet the job description or minimum salary requirements to be considered exempt.</a:t>
            </a:r>
          </a:p>
        </p:txBody>
      </p:sp>
    </p:spTree>
    <p:extLst>
      <p:ext uri="{BB962C8B-B14F-4D97-AF65-F5344CB8AC3E}">
        <p14:creationId xmlns:p14="http://schemas.microsoft.com/office/powerpoint/2010/main" val="3448300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814388"/>
            <a:ext cx="7772400" cy="762000"/>
          </a:xfrm>
        </p:spPr>
        <p:txBody>
          <a:bodyPr>
            <a:normAutofit/>
          </a:bodyPr>
          <a:lstStyle/>
          <a:p>
            <a:r>
              <a:rPr lang="en-US" altLang="en-US">
                <a:ln>
                  <a:noFill/>
                </a:ln>
              </a:rPr>
              <a:t>AT-WILL EMPLOYER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An employer who reserves the right under state statutes to terminate any employee for any reason, with or without notice and with or without cause, where such termination is not discriminatory.</a:t>
            </a:r>
          </a:p>
        </p:txBody>
      </p:sp>
    </p:spTree>
    <p:extLst>
      <p:ext uri="{BB962C8B-B14F-4D97-AF65-F5344CB8AC3E}">
        <p14:creationId xmlns:p14="http://schemas.microsoft.com/office/powerpoint/2010/main" val="889149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n>
                  <a:noFill/>
                </a:ln>
              </a:rPr>
              <a:t>JUST CAUSE EMPLOYER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Corrective action, including termination, must be for clear, compelling, and justifiable reasons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35383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{49FF3F49-F8A8-684C-882D-C49B05BD6813}tf10001058</Template>
  <TotalTime>1573</TotalTime>
  <Words>547</Words>
  <Application>Microsoft Macintosh PowerPoint</Application>
  <PresentationFormat>Widescreen</PresentationFormat>
  <Paragraphs>116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ＭＳ Ｐゴシック</vt:lpstr>
      <vt:lpstr>Arial</vt:lpstr>
      <vt:lpstr>Calibri</vt:lpstr>
      <vt:lpstr>Calibri Light</vt:lpstr>
      <vt:lpstr>Marker Felt Wide</vt:lpstr>
      <vt:lpstr>Times New Roman</vt:lpstr>
      <vt:lpstr>Wingdings</vt:lpstr>
      <vt:lpstr>Wingdings 2</vt:lpstr>
      <vt:lpstr>Celestial</vt:lpstr>
      <vt:lpstr>LEGAL FOUNDATIONS OF CHURCH HUMAN RESOURCES</vt:lpstr>
      <vt:lpstr>REFLECTIONS ON THE PRESENT MOMENT</vt:lpstr>
      <vt:lpstr>BASIC DEFINITIONS</vt:lpstr>
      <vt:lpstr>Exempt</vt:lpstr>
      <vt:lpstr>Exempt</vt:lpstr>
      <vt:lpstr>SALARY BASIS TEST FOR EXEMPT </vt:lpstr>
      <vt:lpstr>NON-EXEMPT</vt:lpstr>
      <vt:lpstr>AT-WILL EMPLOYER</vt:lpstr>
      <vt:lpstr>JUST CAUSE EMPLOYER</vt:lpstr>
      <vt:lpstr> FEDERAL LEGISLATION</vt:lpstr>
      <vt:lpstr>EEO Legislation</vt:lpstr>
      <vt:lpstr>Sexual Harassement</vt:lpstr>
      <vt:lpstr>POLLING QUESTIONS:</vt:lpstr>
      <vt:lpstr>PERSONNEL POLICIES</vt:lpstr>
      <vt:lpstr>Just Policies</vt:lpstr>
      <vt:lpstr>PowerPoint Presentation</vt:lpstr>
      <vt:lpstr>PowerPoint Presentation</vt:lpstr>
      <vt:lpstr>PowerPoint Presentation</vt:lpstr>
      <vt:lpstr>Essential Policies</vt:lpstr>
      <vt:lpstr>MISCELLANEOUS POLICIES AND PROCEDURES</vt:lpstr>
      <vt:lpstr>MISCELLANEOUS POLICIES cont.</vt:lpstr>
      <vt:lpstr>Policy Administration</vt:lpstr>
      <vt:lpstr>                   Questions/discussion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Fowler</dc:creator>
  <cp:lastModifiedBy>Carol Fowler</cp:lastModifiedBy>
  <cp:revision>10</cp:revision>
  <cp:lastPrinted>2018-11-08T00:33:33Z</cp:lastPrinted>
  <dcterms:created xsi:type="dcterms:W3CDTF">2018-11-06T17:21:51Z</dcterms:created>
  <dcterms:modified xsi:type="dcterms:W3CDTF">2018-11-08T01:27:52Z</dcterms:modified>
</cp:coreProperties>
</file>